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sldIdLst>
    <p:sldId id="256" r:id="rId5"/>
    <p:sldId id="266" r:id="rId6"/>
    <p:sldId id="284" r:id="rId7"/>
    <p:sldId id="285" r:id="rId8"/>
    <p:sldId id="294" r:id="rId9"/>
    <p:sldId id="295" r:id="rId10"/>
    <p:sldId id="298" r:id="rId11"/>
    <p:sldId id="296" r:id="rId12"/>
    <p:sldId id="299" r:id="rId13"/>
    <p:sldId id="300" r:id="rId14"/>
    <p:sldId id="286" r:id="rId15"/>
    <p:sldId id="287" r:id="rId16"/>
    <p:sldId id="288" r:id="rId17"/>
    <p:sldId id="290" r:id="rId18"/>
    <p:sldId id="291" r:id="rId19"/>
    <p:sldId id="292" r:id="rId20"/>
    <p:sldId id="293" r:id="rId21"/>
    <p:sldId id="269" r:id="rId22"/>
    <p:sldId id="263" r:id="rId2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6855"/>
    <a:srgbClr val="0E524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76" autoAdjust="0"/>
    <p:restoredTop sz="94660"/>
  </p:normalViewPr>
  <p:slideViewPr>
    <p:cSldViewPr snapToGrid="0" snapToObjects="1">
      <p:cViewPr varScale="1">
        <p:scale>
          <a:sx n="137" d="100"/>
          <a:sy n="137" d="100"/>
        </p:scale>
        <p:origin x="192" y="896"/>
      </p:cViewPr>
      <p:guideLst>
        <p:guide orient="horz" pos="162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png>
</file>

<file path=ppt/media/image11.tiff>
</file>

<file path=ppt/media/image12.tiff>
</file>

<file path=ppt/media/image13.png>
</file>

<file path=ppt/media/image130.png>
</file>

<file path=ppt/media/image14.png>
</file>

<file path=ppt/media/image15.png>
</file>

<file path=ppt/media/image16.png>
</file>

<file path=ppt/media/image17.tiff>
</file>

<file path=ppt/media/image18.tif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Big Data Analytics - Title Slide - Background.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968" cy="5143500"/>
          </a:xfrm>
          <a:prstGeom prst="rect">
            <a:avLst/>
          </a:prstGeom>
        </p:spPr>
      </p:pic>
      <p:sp>
        <p:nvSpPr>
          <p:cNvPr id="2" name="Title 1"/>
          <p:cNvSpPr>
            <a:spLocks noGrp="1"/>
          </p:cNvSpPr>
          <p:nvPr>
            <p:ph type="ctrTitle"/>
          </p:nvPr>
        </p:nvSpPr>
        <p:spPr>
          <a:xfrm>
            <a:off x="309880" y="368459"/>
            <a:ext cx="7772400" cy="759301"/>
          </a:xfrm>
        </p:spPr>
        <p:txBody>
          <a:bodyPr>
            <a:normAutofit/>
          </a:bodyPr>
          <a:lstStyle>
            <a:lvl1pPr algn="l">
              <a:defRPr sz="3200" b="1">
                <a:solidFill>
                  <a:srgbClr val="136855"/>
                </a:solidFill>
              </a:defRPr>
            </a:lvl1pPr>
          </a:lstStyle>
          <a:p>
            <a:r>
              <a:rPr lang="en-US" dirty="0"/>
              <a:t>Click to edit Master title style</a:t>
            </a:r>
          </a:p>
        </p:txBody>
      </p:sp>
      <p:sp>
        <p:nvSpPr>
          <p:cNvPr id="3" name="Subtitle 2"/>
          <p:cNvSpPr>
            <a:spLocks noGrp="1"/>
          </p:cNvSpPr>
          <p:nvPr>
            <p:ph type="subTitle" idx="1"/>
          </p:nvPr>
        </p:nvSpPr>
        <p:spPr>
          <a:xfrm>
            <a:off x="309880" y="1145858"/>
            <a:ext cx="3906520" cy="1314450"/>
          </a:xfrm>
        </p:spPr>
        <p:txBody>
          <a:bodyPr>
            <a:normAutofit/>
          </a:bodyPr>
          <a:lstStyle>
            <a:lvl1pPr marL="0" indent="0" algn="l">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340360" y="4767263"/>
            <a:ext cx="2133600" cy="273844"/>
          </a:xfrm>
        </p:spPr>
        <p:txBody>
          <a:bodyPr/>
          <a:lstStyle>
            <a:lvl1pPr algn="l">
              <a:defRPr/>
            </a:lvl1pPr>
          </a:lstStyle>
          <a:p>
            <a:fld id="{AF88E988-FB04-AB4E-BE5A-59F242AF7F7A}" type="slidenum">
              <a:rPr lang="en-US" smtClean="0"/>
              <a:pPr/>
              <a:t>‹#›</a:t>
            </a:fld>
            <a:endParaRPr lang="en-US" dirty="0"/>
          </a:p>
        </p:txBody>
      </p:sp>
    </p:spTree>
    <p:extLst>
      <p:ext uri="{BB962C8B-B14F-4D97-AF65-F5344CB8AC3E}">
        <p14:creationId xmlns:p14="http://schemas.microsoft.com/office/powerpoint/2010/main" val="172835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Big Data Analytics - Slide Backgrounds_Artboard 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2223" cy="5143500"/>
          </a:xfrm>
          <a:prstGeom prst="rect">
            <a:avLst/>
          </a:prstGeom>
        </p:spPr>
      </p:pic>
      <p:sp>
        <p:nvSpPr>
          <p:cNvPr id="2" name="Title 1"/>
          <p:cNvSpPr>
            <a:spLocks noGrp="1"/>
          </p:cNvSpPr>
          <p:nvPr>
            <p:ph type="title"/>
          </p:nvPr>
        </p:nvSpPr>
        <p:spPr>
          <a:xfrm>
            <a:off x="1717040" y="205979"/>
            <a:ext cx="6969760" cy="857250"/>
          </a:xfrm>
        </p:spPr>
        <p:txBody>
          <a:bodyPr>
            <a:normAutofit/>
          </a:bodyPr>
          <a:lstStyle>
            <a:lvl1pPr algn="l">
              <a:defRPr sz="2800" b="1">
                <a:solidFill>
                  <a:srgbClr val="136855"/>
                </a:solidFill>
              </a:defRPr>
            </a:lvl1pPr>
          </a:lstStyle>
          <a:p>
            <a:r>
              <a:rPr lang="en-US" dirty="0"/>
              <a:t>Click to edit Master title style</a:t>
            </a:r>
          </a:p>
        </p:txBody>
      </p:sp>
      <p:sp>
        <p:nvSpPr>
          <p:cNvPr id="3" name="Content Placeholder 2"/>
          <p:cNvSpPr>
            <a:spLocks noGrp="1"/>
          </p:cNvSpPr>
          <p:nvPr>
            <p:ph idx="1"/>
          </p:nvPr>
        </p:nvSpPr>
        <p:spPr>
          <a:xfrm>
            <a:off x="1717040" y="1200151"/>
            <a:ext cx="6969760" cy="3394472"/>
          </a:xfrm>
        </p:spPr>
        <p:txBody>
          <a:bodyPr>
            <a:normAutofit/>
          </a:bodyPr>
          <a:lstStyle>
            <a:lvl1pPr>
              <a:defRPr sz="1600"/>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lvl1pPr>
              <a:defRPr b="1"/>
            </a:lvl1pPr>
          </a:lstStyle>
          <a:p>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Big Data Analytics - Slide Backgrounds_Artboard 4.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2" name="Title 1"/>
          <p:cNvSpPr>
            <a:spLocks noGrp="1"/>
          </p:cNvSpPr>
          <p:nvPr>
            <p:ph type="title"/>
          </p:nvPr>
        </p:nvSpPr>
        <p:spPr>
          <a:xfrm>
            <a:off x="295593" y="2042399"/>
            <a:ext cx="5724207" cy="1021556"/>
          </a:xfrm>
        </p:spPr>
        <p:txBody>
          <a:bodyPr anchor="t">
            <a:noAutofit/>
          </a:bodyPr>
          <a:lstStyle>
            <a:lvl1pPr algn="l">
              <a:defRPr sz="28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295593" y="3200400"/>
            <a:ext cx="7772400" cy="82296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5" name="Picture 14" descr="Big Data Analytics - Slide Backgrounds_Artboard 3.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2" y="0"/>
            <a:ext cx="9139938" cy="5143500"/>
          </a:xfrm>
          <a:prstGeom prst="rect">
            <a:avLst/>
          </a:prstGeom>
        </p:spPr>
      </p:pic>
      <p:sp>
        <p:nvSpPr>
          <p:cNvPr id="11" name="Content Placeholder 2"/>
          <p:cNvSpPr>
            <a:spLocks noGrp="1"/>
          </p:cNvSpPr>
          <p:nvPr>
            <p:ph sz="half" idx="10"/>
          </p:nvPr>
        </p:nvSpPr>
        <p:spPr>
          <a:xfrm>
            <a:off x="355600" y="1151335"/>
            <a:ext cx="3769360" cy="3380023"/>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2"/>
          </p:nvPr>
        </p:nvSpPr>
        <p:spPr>
          <a:xfrm>
            <a:off x="5191760" y="1151336"/>
            <a:ext cx="3383280" cy="3380023"/>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6"/>
          <p:cNvSpPr>
            <a:spLocks noGrp="1"/>
          </p:cNvSpPr>
          <p:nvPr>
            <p:ph type="sldNum" sz="quarter" idx="12"/>
          </p:nvPr>
        </p:nvSpPr>
        <p:spPr>
          <a:xfrm>
            <a:off x="6553200" y="4767263"/>
            <a:ext cx="2133600" cy="273844"/>
          </a:xfrm>
        </p:spPr>
        <p:txBody>
          <a:bodyPr/>
          <a:lstStyle/>
          <a:p>
            <a:fld id="{2066355A-084C-D24E-9AD2-7E4FC41EA627}" type="slidenum">
              <a:rPr lang="en-US" smtClean="0"/>
              <a:t>‹#›</a:t>
            </a:fld>
            <a:endParaRPr lang="en-US"/>
          </a:p>
        </p:txBody>
      </p:sp>
      <p:sp>
        <p:nvSpPr>
          <p:cNvPr id="5" name="Text Placeholder 4"/>
          <p:cNvSpPr>
            <a:spLocks noGrp="1"/>
          </p:cNvSpPr>
          <p:nvPr>
            <p:ph type="body" sz="quarter" idx="3"/>
          </p:nvPr>
        </p:nvSpPr>
        <p:spPr>
          <a:xfrm>
            <a:off x="5191761" y="528321"/>
            <a:ext cx="3383280" cy="623016"/>
          </a:xfrm>
        </p:spPr>
        <p:txBody>
          <a:bodyPr anchor="b">
            <a:noAutofit/>
          </a:bodyPr>
          <a:lstStyle>
            <a:lvl1pPr marL="0" indent="0" algn="ctr">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Text Placeholder 4"/>
          <p:cNvSpPr>
            <a:spLocks noGrp="1"/>
          </p:cNvSpPr>
          <p:nvPr>
            <p:ph type="body" sz="quarter" idx="13"/>
          </p:nvPr>
        </p:nvSpPr>
        <p:spPr>
          <a:xfrm>
            <a:off x="355600" y="528321"/>
            <a:ext cx="3769360" cy="623016"/>
          </a:xfrm>
        </p:spPr>
        <p:txBody>
          <a:bodyPr anchor="b">
            <a:noAutofit/>
          </a:bodyPr>
          <a:lstStyle>
            <a:lvl1pPr marL="0" indent="0" algn="ctr">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2486824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2">
    <p:spTree>
      <p:nvGrpSpPr>
        <p:cNvPr id="1" name=""/>
        <p:cNvGrpSpPr/>
        <p:nvPr/>
      </p:nvGrpSpPr>
      <p:grpSpPr>
        <a:xfrm>
          <a:off x="0" y="0"/>
          <a:ext cx="0" cy="0"/>
          <a:chOff x="0" y="0"/>
          <a:chExt cx="0" cy="0"/>
        </a:xfrm>
      </p:grpSpPr>
      <p:pic>
        <p:nvPicPr>
          <p:cNvPr id="4" name="Picture 3" descr="Big Data Analytics - Slide Backgrounds_Artboard 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11" name="Content Placeholder 2"/>
          <p:cNvSpPr>
            <a:spLocks noGrp="1"/>
          </p:cNvSpPr>
          <p:nvPr>
            <p:ph sz="half" idx="10"/>
          </p:nvPr>
        </p:nvSpPr>
        <p:spPr>
          <a:xfrm>
            <a:off x="355600" y="379175"/>
            <a:ext cx="8402320" cy="1998265"/>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2"/>
          </p:nvPr>
        </p:nvSpPr>
        <p:spPr>
          <a:xfrm>
            <a:off x="355600" y="2794001"/>
            <a:ext cx="8402320" cy="1973262"/>
          </a:xfrm>
        </p:spPr>
        <p:txBody>
          <a:bodyPr>
            <a:normAutofit/>
          </a:bodyPr>
          <a:lstStyle>
            <a:lvl1pPr>
              <a:defRPr sz="1600">
                <a:solidFill>
                  <a:srgbClr val="FFFFFF"/>
                </a:solidFill>
              </a:defRPr>
            </a:lvl1pPr>
            <a:lvl2pPr>
              <a:defRPr sz="1600">
                <a:solidFill>
                  <a:srgbClr val="FFFFFF"/>
                </a:solidFill>
              </a:defRPr>
            </a:lvl2pPr>
            <a:lvl3pPr>
              <a:defRPr sz="1600">
                <a:solidFill>
                  <a:srgbClr val="FFFFFF"/>
                </a:solidFill>
              </a:defRPr>
            </a:lvl3pPr>
            <a:lvl4pPr>
              <a:defRPr sz="1600">
                <a:solidFill>
                  <a:srgbClr val="FFFFFF"/>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6"/>
          <p:cNvSpPr>
            <a:spLocks noGrp="1"/>
          </p:cNvSpPr>
          <p:nvPr>
            <p:ph type="sldNum" sz="quarter" idx="12"/>
          </p:nvPr>
        </p:nvSpPr>
        <p:spPr>
          <a:xfrm>
            <a:off x="6553200" y="4767263"/>
            <a:ext cx="2133600" cy="273844"/>
          </a:xfrm>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056948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Main Point">
    <p:spTree>
      <p:nvGrpSpPr>
        <p:cNvPr id="1" name=""/>
        <p:cNvGrpSpPr/>
        <p:nvPr/>
      </p:nvGrpSpPr>
      <p:grpSpPr>
        <a:xfrm>
          <a:off x="0" y="0"/>
          <a:ext cx="0" cy="0"/>
          <a:chOff x="0" y="0"/>
          <a:chExt cx="0" cy="0"/>
        </a:xfrm>
      </p:grpSpPr>
      <p:pic>
        <p:nvPicPr>
          <p:cNvPr id="8" name="Picture 7" descr="Big Data Analytics - Slide Backgrounds_Artboard 5.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2" name="Title 1"/>
          <p:cNvSpPr>
            <a:spLocks noGrp="1"/>
          </p:cNvSpPr>
          <p:nvPr>
            <p:ph type="title"/>
          </p:nvPr>
        </p:nvSpPr>
        <p:spPr>
          <a:xfrm>
            <a:off x="863600" y="843280"/>
            <a:ext cx="7416800" cy="3403600"/>
          </a:xfrm>
        </p:spPr>
        <p:txBody>
          <a:bodyPr>
            <a:normAutofit/>
          </a:bodyPr>
          <a:lstStyle>
            <a:lvl1pPr>
              <a:defRPr sz="2800"/>
            </a:lvl1pPr>
          </a:lstStyle>
          <a:p>
            <a:r>
              <a:rPr lang="en-US" dirty="0"/>
              <a:t>Click to edit Master title style</a:t>
            </a:r>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Last Slide">
    <p:spTree>
      <p:nvGrpSpPr>
        <p:cNvPr id="1" name=""/>
        <p:cNvGrpSpPr/>
        <p:nvPr/>
      </p:nvGrpSpPr>
      <p:grpSpPr>
        <a:xfrm>
          <a:off x="0" y="0"/>
          <a:ext cx="0" cy="0"/>
          <a:chOff x="0" y="0"/>
          <a:chExt cx="0" cy="0"/>
        </a:xfrm>
      </p:grpSpPr>
      <p:pic>
        <p:nvPicPr>
          <p:cNvPr id="6" name="Picture 5" descr="Big Data Analytics - Slide Backgrounds_Artboard 7.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2" y="0"/>
            <a:ext cx="9139938" cy="5143500"/>
          </a:xfrm>
          <a:prstGeom prst="rect">
            <a:avLst/>
          </a:prstGeom>
        </p:spPr>
      </p:pic>
      <p:sp>
        <p:nvSpPr>
          <p:cNvPr id="5" name="TextBox 4"/>
          <p:cNvSpPr txBox="1"/>
          <p:nvPr userDrawn="1"/>
        </p:nvSpPr>
        <p:spPr>
          <a:xfrm>
            <a:off x="3413760" y="914400"/>
            <a:ext cx="5120640" cy="2031325"/>
          </a:xfrm>
          <a:prstGeom prst="rect">
            <a:avLst/>
          </a:prstGeom>
          <a:noFill/>
        </p:spPr>
        <p:txBody>
          <a:bodyPr wrap="square" rtlCol="0">
            <a:spAutoFit/>
          </a:bodyPr>
          <a:lstStyle/>
          <a:p>
            <a:r>
              <a:rPr lang="en-US" sz="1400" dirty="0">
                <a:solidFill>
                  <a:schemeClr val="tx1">
                    <a:lumMod val="65000"/>
                    <a:lumOff val="35000"/>
                  </a:schemeClr>
                </a:solidFill>
              </a:rPr>
              <a:t>© All rights reserved. All content within our courses, such as this video, is protected by copyright and is owned by the course author or unless otherwise stated.  Third party copyrighted materials (for example, images and text) have either been licensed for use in any given course, or have  been copied under an exception or limitation in Canadian Copyright law. For further information, please contact the McMaster University Centre for Continuing Education </a:t>
            </a:r>
            <a:r>
              <a:rPr lang="en-US" sz="1400" dirty="0" err="1">
                <a:solidFill>
                  <a:schemeClr val="tx1">
                    <a:lumMod val="65000"/>
                    <a:lumOff val="35000"/>
                  </a:schemeClr>
                </a:solidFill>
              </a:rPr>
              <a:t>ccecrsdv@mcmaster.ca</a:t>
            </a:r>
            <a:r>
              <a:rPr lang="en-US" sz="1400" dirty="0">
                <a:solidFill>
                  <a:schemeClr val="tx1">
                    <a:lumMod val="65000"/>
                    <a:lumOff val="35000"/>
                  </a:schemeClr>
                </a:solidFill>
              </a:rPr>
              <a:t>.</a:t>
            </a:r>
          </a:p>
        </p:txBody>
      </p:sp>
    </p:spTree>
    <p:extLst>
      <p:ext uri="{BB962C8B-B14F-4D97-AF65-F5344CB8AC3E}">
        <p14:creationId xmlns:p14="http://schemas.microsoft.com/office/powerpoint/2010/main" val="2458293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8C2560D-EC28-3B41-86E8-18F1CE0113B4}" type="datetimeFigureOut">
              <a:rPr lang="en-US" smtClean="0"/>
              <a:t>2/20/19</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066355A-084C-D24E-9AD2-7E4FC41EA627}" type="slidenum">
              <a:rPr lang="en-US" smtClean="0"/>
              <a:t>‹#›</a:t>
            </a:fld>
            <a:endParaRPr lang="en-US"/>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60" r:id="rId4"/>
    <p:sldLayoutId id="2147493464" r:id="rId5"/>
    <p:sldLayoutId id="2147493461" r:id="rId6"/>
    <p:sldLayoutId id="2147493462" r:id="rId7"/>
    <p:sldLayoutId id="2147493465" r:id="rId8"/>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30.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7.tiff"/><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8.tiff"/><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2.tiff"/><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CA" dirty="0"/>
              <a:t>Decision Trees</a:t>
            </a:r>
            <a:endParaRPr lang="en-US" dirty="0"/>
          </a:p>
        </p:txBody>
      </p:sp>
      <p:sp>
        <p:nvSpPr>
          <p:cNvPr id="3" name="Subtitle 2"/>
          <p:cNvSpPr>
            <a:spLocks noGrp="1"/>
          </p:cNvSpPr>
          <p:nvPr>
            <p:ph type="subTitle" idx="1"/>
          </p:nvPr>
        </p:nvSpPr>
        <p:spPr>
          <a:xfrm>
            <a:off x="309880" y="1145858"/>
            <a:ext cx="3906520" cy="2905752"/>
          </a:xfrm>
        </p:spPr>
        <p:txBody>
          <a:bodyPr>
            <a:normAutofit/>
          </a:bodyPr>
          <a:lstStyle/>
          <a:p>
            <a:endParaRPr lang="en-CA" sz="1200" dirty="0"/>
          </a:p>
          <a:p>
            <a:endParaRPr lang="en-CA" sz="1200" dirty="0"/>
          </a:p>
          <a:p>
            <a:endParaRPr lang="en-US" sz="1200" dirty="0"/>
          </a:p>
        </p:txBody>
      </p:sp>
    </p:spTree>
    <p:extLst>
      <p:ext uri="{BB962C8B-B14F-4D97-AF65-F5344CB8AC3E}">
        <p14:creationId xmlns:p14="http://schemas.microsoft.com/office/powerpoint/2010/main" val="37748327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lstStyle/>
          <a:p>
            <a:r>
              <a:rPr lang="en-US" dirty="0"/>
              <a:t>Decision Tree </a:t>
            </a:r>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https://documents.lucidchart.com/documents/8dd74056-9735-491b-84e3-f8a3048860e1/pages/0_0?a=2499&amp;x=116&amp;y=781&amp;w=528&amp;h=418&amp;store=1&amp;accept=image%2F*&amp;auth=LCA%207e8513e34f54450b87efeb829c2ea22130a05ade-ts%3D1550672171">
            <a:extLst>
              <a:ext uri="{FF2B5EF4-FFF2-40B4-BE49-F238E27FC236}">
                <a16:creationId xmlns:a16="http://schemas.microsoft.com/office/drawing/2014/main" id="{30EFAF6F-79AD-5648-BFCE-2FC7BEBD079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39955" y="960438"/>
            <a:ext cx="5029200" cy="3987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7325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lstStyle/>
          <a:p>
            <a:pPr algn="ctr"/>
            <a:r>
              <a:rPr lang="en-CA" dirty="0"/>
              <a:t>Issues</a:t>
            </a:r>
          </a:p>
        </p:txBody>
      </p:sp>
      <p:sp>
        <p:nvSpPr>
          <p:cNvPr id="3" name="Content Placeholder 2">
            <a:extLst>
              <a:ext uri="{FF2B5EF4-FFF2-40B4-BE49-F238E27FC236}">
                <a16:creationId xmlns:a16="http://schemas.microsoft.com/office/drawing/2014/main" id="{4092767C-BCCB-45F5-A2CC-838275ABA78D}"/>
              </a:ext>
            </a:extLst>
          </p:cNvPr>
          <p:cNvSpPr>
            <a:spLocks noGrp="1"/>
          </p:cNvSpPr>
          <p:nvPr>
            <p:ph idx="1"/>
          </p:nvPr>
        </p:nvSpPr>
        <p:spPr>
          <a:xfrm>
            <a:off x="1717040" y="997894"/>
            <a:ext cx="6969760" cy="3394472"/>
          </a:xfrm>
        </p:spPr>
        <p:txBody>
          <a:bodyPr/>
          <a:lstStyle/>
          <a:p>
            <a:r>
              <a:rPr lang="en-CA" dirty="0"/>
              <a:t>Choosing the splitting attribute (use information gain) </a:t>
            </a:r>
          </a:p>
          <a:p>
            <a:r>
              <a:rPr lang="en-CA" dirty="0"/>
              <a:t>The order is important (2nd test on height in (b) not efficient) </a:t>
            </a:r>
          </a:p>
          <a:p>
            <a:r>
              <a:rPr lang="en-CA" dirty="0"/>
              <a:t>Number of splits (successors) not simple for continuous data </a:t>
            </a:r>
          </a:p>
          <a:p>
            <a:r>
              <a:rPr lang="en-CA" dirty="0"/>
              <a:t>Tree structure: better to have balanced with small # of levels </a:t>
            </a:r>
          </a:p>
          <a:p>
            <a:r>
              <a:rPr lang="en-CA" dirty="0"/>
              <a:t>Pruning, stopping the tree to achieve generalization </a:t>
            </a:r>
          </a:p>
          <a:p>
            <a:endParaRPr lang="en-US" dirty="0"/>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33755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normAutofit/>
          </a:bodyPr>
          <a:lstStyle/>
          <a:p>
            <a:pPr algn="ctr"/>
            <a:r>
              <a:rPr lang="en-CA" dirty="0"/>
              <a:t>ID3</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092767C-BCCB-45F5-A2CC-838275ABA78D}"/>
                  </a:ext>
                </a:extLst>
              </p:cNvPr>
              <p:cNvSpPr>
                <a:spLocks noGrp="1"/>
              </p:cNvSpPr>
              <p:nvPr>
                <p:ph idx="1"/>
              </p:nvPr>
            </p:nvSpPr>
            <p:spPr>
              <a:xfrm>
                <a:off x="1717040" y="997894"/>
                <a:ext cx="6969760" cy="3394472"/>
              </a:xfrm>
            </p:spPr>
            <p:txBody>
              <a:bodyPr>
                <a:normAutofit lnSpcReduction="10000"/>
              </a:bodyPr>
              <a:lstStyle/>
              <a:p>
                <a:r>
                  <a:rPr lang="en-CA" dirty="0"/>
                  <a:t>Uses information theory </a:t>
                </a:r>
              </a:p>
              <a:p>
                <a:r>
                  <a:rPr lang="en-CA" dirty="0"/>
                  <a:t>Choose the attribute that gives the largest information gain </a:t>
                </a:r>
              </a:p>
              <a:p>
                <a:r>
                  <a:rPr lang="en-CA" dirty="0"/>
                  <a:t>Information gain is calculated from the given data </a:t>
                </a:r>
              </a:p>
              <a:p>
                <a:pPr marL="0" indent="0">
                  <a:buNone/>
                </a:pPr>
                <a:r>
                  <a:rPr lang="en-US" dirty="0"/>
                  <a:t>Entropy</a:t>
                </a:r>
              </a:p>
              <a:p>
                <a:r>
                  <a:rPr lang="en-US" dirty="0"/>
                  <a:t>Used as classification cost, measures the amount of information gain</a:t>
                </a:r>
              </a:p>
              <a:p>
                <a:pPr marL="0" indent="0">
                  <a:buNone/>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𝐻</m:t>
                      </m:r>
                      <m:r>
                        <a:rPr lang="en-US" i="1">
                          <a:latin typeface="Cambria Math" panose="02040503050406030204" pitchFamily="18" charset="0"/>
                        </a:rPr>
                        <m:t>=−</m:t>
                      </m:r>
                      <m:nary>
                        <m:naryPr>
                          <m:chr m:val="∑"/>
                          <m:supHide m:val="on"/>
                          <m:ctrlPr>
                            <a:rPr lang="en-US" i="1">
                              <a:latin typeface="Cambria Math" panose="02040503050406030204" pitchFamily="18" charset="0"/>
                            </a:rPr>
                          </m:ctrlPr>
                        </m:naryPr>
                        <m:sub>
                          <m:r>
                            <m:rPr>
                              <m:brk m:alnAt="7"/>
                            </m:rPr>
                            <a:rPr lang="en-US" i="1">
                              <a:latin typeface="Cambria Math" panose="02040503050406030204" pitchFamily="18" charset="0"/>
                            </a:rPr>
                            <m:t>𝑖</m:t>
                          </m:r>
                        </m:sub>
                        <m:sup/>
                        <m:e>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r>
                            <a:rPr lang="en-US" i="1">
                              <a:latin typeface="Cambria Math" panose="02040503050406030204" pitchFamily="18" charset="0"/>
                            </a:rPr>
                            <m:t>∗</m:t>
                          </m:r>
                          <m:r>
                            <a:rPr lang="en-US" i="1">
                              <a:latin typeface="Cambria Math" panose="02040503050406030204" pitchFamily="18" charset="0"/>
                            </a:rPr>
                            <m:t>𝑙𝑜𝑔</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𝑖</m:t>
                              </m:r>
                            </m:sub>
                          </m:sSub>
                          <m:r>
                            <a:rPr lang="en-US" i="1">
                              <a:latin typeface="Cambria Math" panose="02040503050406030204" pitchFamily="18" charset="0"/>
                            </a:rPr>
                            <m:t>)</m:t>
                          </m:r>
                        </m:e>
                      </m:nary>
                    </m:oMath>
                  </m:oMathPara>
                </a14:m>
                <a:endParaRPr lang="en-US" dirty="0"/>
              </a:p>
              <a:p>
                <a:r>
                  <a:rPr lang="en-US" dirty="0"/>
                  <a:t> </a:t>
                </a:r>
                <a:r>
                  <a:rPr lang="en-CA" dirty="0"/>
                  <a:t>Entropy measures the amount of randomness or surprise or uncertainty </a:t>
                </a:r>
              </a:p>
              <a:p>
                <a:r>
                  <a:rPr lang="en-CA" dirty="0"/>
                  <a:t>Goal in classification </a:t>
                </a:r>
              </a:p>
              <a:p>
                <a:pPr lvl="1"/>
                <a:r>
                  <a:rPr lang="en-CA" dirty="0"/>
                  <a:t>No surprise </a:t>
                </a:r>
              </a:p>
              <a:p>
                <a:pPr lvl="1"/>
                <a:r>
                  <a:rPr lang="en-CA" dirty="0"/>
                  <a:t>Entropy=0 </a:t>
                </a:r>
              </a:p>
            </p:txBody>
          </p:sp>
        </mc:Choice>
        <mc:Fallback xmlns="">
          <p:sp>
            <p:nvSpPr>
              <p:cNvPr id="3" name="Content Placeholder 2">
                <a:extLst>
                  <a:ext uri="{FF2B5EF4-FFF2-40B4-BE49-F238E27FC236}">
                    <a16:creationId xmlns:a16="http://schemas.microsoft.com/office/drawing/2014/main" id="{4092767C-BCCB-45F5-A2CC-838275ABA78D}"/>
                  </a:ext>
                </a:extLst>
              </p:cNvPr>
              <p:cNvSpPr>
                <a:spLocks noGrp="1" noRot="1" noChangeAspect="1" noMove="1" noResize="1" noEditPoints="1" noAdjustHandles="1" noChangeArrowheads="1" noChangeShapeType="1" noTextEdit="1"/>
              </p:cNvSpPr>
              <p:nvPr>
                <p:ph idx="1"/>
              </p:nvPr>
            </p:nvSpPr>
            <p:spPr>
              <a:xfrm>
                <a:off x="1717040" y="997894"/>
                <a:ext cx="6969760" cy="3394472"/>
              </a:xfrm>
              <a:blipFill>
                <a:blip r:embed="rId2"/>
                <a:stretch>
                  <a:fillRect l="-364" t="-1119"/>
                </a:stretch>
              </a:blipFill>
            </p:spPr>
            <p:txBody>
              <a:bodyPr/>
              <a:lstStyle/>
              <a:p>
                <a:r>
                  <a:rPr lang="en-US">
                    <a:noFill/>
                  </a:rPr>
                  <a:t> </a:t>
                </a:r>
              </a:p>
            </p:txBody>
          </p:sp>
        </mc:Fallback>
      </mc:AlternateContent>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90130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normAutofit/>
          </a:bodyPr>
          <a:lstStyle/>
          <a:p>
            <a:pPr algn="ctr"/>
            <a:r>
              <a:rPr lang="en-CA" dirty="0"/>
              <a:t>ID3</a:t>
            </a:r>
          </a:p>
        </p:txBody>
      </p:sp>
      <p:sp>
        <p:nvSpPr>
          <p:cNvPr id="3" name="Content Placeholder 2">
            <a:extLst>
              <a:ext uri="{FF2B5EF4-FFF2-40B4-BE49-F238E27FC236}">
                <a16:creationId xmlns:a16="http://schemas.microsoft.com/office/drawing/2014/main" id="{4092767C-BCCB-45F5-A2CC-838275ABA78D}"/>
              </a:ext>
            </a:extLst>
          </p:cNvPr>
          <p:cNvSpPr>
            <a:spLocks noGrp="1"/>
          </p:cNvSpPr>
          <p:nvPr>
            <p:ph idx="1"/>
          </p:nvPr>
        </p:nvSpPr>
        <p:spPr>
          <a:xfrm>
            <a:off x="1717040" y="997894"/>
            <a:ext cx="6969760" cy="3394472"/>
          </a:xfrm>
        </p:spPr>
        <p:txBody>
          <a:bodyPr>
            <a:normAutofit/>
          </a:bodyPr>
          <a:lstStyle/>
          <a:p>
            <a:r>
              <a:rPr lang="en-CA" dirty="0"/>
              <a:t>Creates tree using information theory concepts and tries to reduce expected number of comparison </a:t>
            </a:r>
          </a:p>
          <a:p>
            <a:r>
              <a:rPr lang="en-CA" dirty="0"/>
              <a:t>ID3 chooses split attribute with the highest information gain </a:t>
            </a:r>
          </a:p>
          <a:p>
            <a:pPr marL="0" indent="0">
              <a:buNone/>
            </a:pPr>
            <a:endParaRPr lang="en-CA" dirty="0"/>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FC48CB49-7EF8-F446-A336-68B10F2B6E7B}"/>
              </a:ext>
            </a:extLst>
          </p:cNvPr>
          <p:cNvPicPr>
            <a:picLocks noChangeAspect="1"/>
          </p:cNvPicPr>
          <p:nvPr/>
        </p:nvPicPr>
        <p:blipFill>
          <a:blip r:embed="rId5"/>
          <a:stretch>
            <a:fillRect/>
          </a:stretch>
        </p:blipFill>
        <p:spPr>
          <a:xfrm>
            <a:off x="2376833" y="2300378"/>
            <a:ext cx="5650173" cy="1182385"/>
          </a:xfrm>
          <a:prstGeom prst="rect">
            <a:avLst/>
          </a:prstGeom>
        </p:spPr>
      </p:pic>
    </p:spTree>
    <p:extLst>
      <p:ext uri="{BB962C8B-B14F-4D97-AF65-F5344CB8AC3E}">
        <p14:creationId xmlns:p14="http://schemas.microsoft.com/office/powerpoint/2010/main" val="41104106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normAutofit/>
          </a:bodyPr>
          <a:lstStyle/>
          <a:p>
            <a:pPr algn="ctr"/>
            <a:r>
              <a:rPr lang="en-CA" dirty="0"/>
              <a:t>ID3: Issues</a:t>
            </a:r>
          </a:p>
        </p:txBody>
      </p:sp>
      <p:sp>
        <p:nvSpPr>
          <p:cNvPr id="3" name="Content Placeholder 2">
            <a:extLst>
              <a:ext uri="{FF2B5EF4-FFF2-40B4-BE49-F238E27FC236}">
                <a16:creationId xmlns:a16="http://schemas.microsoft.com/office/drawing/2014/main" id="{4092767C-BCCB-45F5-A2CC-838275ABA78D}"/>
              </a:ext>
            </a:extLst>
          </p:cNvPr>
          <p:cNvSpPr>
            <a:spLocks noGrp="1"/>
          </p:cNvSpPr>
          <p:nvPr>
            <p:ph idx="1"/>
          </p:nvPr>
        </p:nvSpPr>
        <p:spPr>
          <a:xfrm>
            <a:off x="1717040" y="997894"/>
            <a:ext cx="6969760" cy="2850775"/>
          </a:xfrm>
        </p:spPr>
        <p:txBody>
          <a:bodyPr>
            <a:normAutofit/>
          </a:bodyPr>
          <a:lstStyle/>
          <a:p>
            <a:r>
              <a:rPr lang="en-US" dirty="0"/>
              <a:t>It is a greedy algorithm that makes a decision at each node of the tree regarding which attribute to use to split the data at the next node, based on which “minimizes information entropy</a:t>
            </a:r>
          </a:p>
          <a:p>
            <a:r>
              <a:rPr lang="en-US" dirty="0"/>
              <a:t>It does not take into account what might happen in subsequent steps, thus it is “greedy”</a:t>
            </a:r>
          </a:p>
          <a:p>
            <a:pPr lvl="1"/>
            <a:endParaRPr lang="en-CA" dirty="0"/>
          </a:p>
          <a:p>
            <a:pPr marL="0" indent="0">
              <a:buNone/>
            </a:pPr>
            <a:endParaRPr lang="en-CA" dirty="0"/>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37325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normAutofit/>
          </a:bodyPr>
          <a:lstStyle/>
          <a:p>
            <a:pPr algn="ctr"/>
            <a:r>
              <a:rPr lang="en-CA" dirty="0"/>
              <a:t>C4.5 - WEKA </a:t>
            </a:r>
          </a:p>
        </p:txBody>
      </p:sp>
      <p:sp>
        <p:nvSpPr>
          <p:cNvPr id="3" name="Content Placeholder 2">
            <a:extLst>
              <a:ext uri="{FF2B5EF4-FFF2-40B4-BE49-F238E27FC236}">
                <a16:creationId xmlns:a16="http://schemas.microsoft.com/office/drawing/2014/main" id="{4092767C-BCCB-45F5-A2CC-838275ABA78D}"/>
              </a:ext>
            </a:extLst>
          </p:cNvPr>
          <p:cNvSpPr>
            <a:spLocks noGrp="1"/>
          </p:cNvSpPr>
          <p:nvPr>
            <p:ph idx="1"/>
          </p:nvPr>
        </p:nvSpPr>
        <p:spPr>
          <a:xfrm>
            <a:off x="1717040" y="997894"/>
            <a:ext cx="6969760" cy="2850775"/>
          </a:xfrm>
        </p:spPr>
        <p:txBody>
          <a:bodyPr>
            <a:normAutofit/>
          </a:bodyPr>
          <a:lstStyle/>
          <a:p>
            <a:r>
              <a:rPr lang="en-CA" dirty="0"/>
              <a:t>ID3 favors attributes with large number of divisions </a:t>
            </a:r>
          </a:p>
          <a:p>
            <a:r>
              <a:rPr lang="en-CA" dirty="0"/>
              <a:t>C4.5 improved version of ID3:  Handles: </a:t>
            </a:r>
          </a:p>
          <a:p>
            <a:r>
              <a:rPr lang="en-CA" dirty="0"/>
              <a:t>Missing Data </a:t>
            </a:r>
          </a:p>
          <a:p>
            <a:r>
              <a:rPr lang="en-CA" dirty="0"/>
              <a:t>Continuous Data </a:t>
            </a:r>
          </a:p>
          <a:p>
            <a:r>
              <a:rPr lang="en-CA" dirty="0"/>
              <a:t>Pruning </a:t>
            </a:r>
          </a:p>
          <a:p>
            <a:r>
              <a:rPr lang="en-CA" dirty="0"/>
              <a:t>Rules </a:t>
            </a:r>
          </a:p>
          <a:p>
            <a:r>
              <a:rPr lang="en-CA" dirty="0" err="1"/>
              <a:t>GainRatio</a:t>
            </a:r>
            <a:r>
              <a:rPr lang="en-CA" dirty="0"/>
              <a:t>: </a:t>
            </a:r>
          </a:p>
          <a:p>
            <a:endParaRPr lang="en-CA" dirty="0"/>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A05F52D-C05F-AE4A-BA9B-C314B12E0E10}"/>
              </a:ext>
            </a:extLst>
          </p:cNvPr>
          <p:cNvPicPr>
            <a:picLocks noChangeAspect="1"/>
          </p:cNvPicPr>
          <p:nvPr/>
        </p:nvPicPr>
        <p:blipFill>
          <a:blip r:embed="rId5"/>
          <a:stretch>
            <a:fillRect/>
          </a:stretch>
        </p:blipFill>
        <p:spPr>
          <a:xfrm>
            <a:off x="3254990" y="2911803"/>
            <a:ext cx="2974549" cy="936866"/>
          </a:xfrm>
          <a:prstGeom prst="rect">
            <a:avLst/>
          </a:prstGeom>
        </p:spPr>
      </p:pic>
    </p:spTree>
    <p:extLst>
      <p:ext uri="{BB962C8B-B14F-4D97-AF65-F5344CB8AC3E}">
        <p14:creationId xmlns:p14="http://schemas.microsoft.com/office/powerpoint/2010/main" val="2639411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normAutofit/>
          </a:bodyPr>
          <a:lstStyle/>
          <a:p>
            <a:pPr algn="ctr"/>
            <a:r>
              <a:rPr lang="en-CA" dirty="0"/>
              <a:t>C5 - Windows </a:t>
            </a:r>
          </a:p>
        </p:txBody>
      </p:sp>
      <p:sp>
        <p:nvSpPr>
          <p:cNvPr id="3" name="Content Placeholder 2">
            <a:extLst>
              <a:ext uri="{FF2B5EF4-FFF2-40B4-BE49-F238E27FC236}">
                <a16:creationId xmlns:a16="http://schemas.microsoft.com/office/drawing/2014/main" id="{4092767C-BCCB-45F5-A2CC-838275ABA78D}"/>
              </a:ext>
            </a:extLst>
          </p:cNvPr>
          <p:cNvSpPr>
            <a:spLocks noGrp="1"/>
          </p:cNvSpPr>
          <p:nvPr>
            <p:ph idx="1"/>
          </p:nvPr>
        </p:nvSpPr>
        <p:spPr>
          <a:xfrm>
            <a:off x="1717040" y="997894"/>
            <a:ext cx="6969760" cy="2850775"/>
          </a:xfrm>
        </p:spPr>
        <p:txBody>
          <a:bodyPr>
            <a:normAutofit/>
          </a:bodyPr>
          <a:lstStyle/>
          <a:p>
            <a:r>
              <a:rPr lang="en-CA" dirty="0"/>
              <a:t>Commercial version of C4.5 </a:t>
            </a:r>
          </a:p>
          <a:p>
            <a:r>
              <a:rPr lang="en-CA" dirty="0"/>
              <a:t>Speed - C5.0 is significantly faster than C4.5 (several orders of magnitude)</a:t>
            </a:r>
          </a:p>
          <a:p>
            <a:r>
              <a:rPr lang="en-CA" dirty="0"/>
              <a:t>Memory usage - C5.0 is more memory efficient than C4.5</a:t>
            </a:r>
          </a:p>
          <a:p>
            <a:r>
              <a:rPr lang="en-CA" dirty="0"/>
              <a:t>Smaller decision trees.</a:t>
            </a:r>
          </a:p>
          <a:p>
            <a:r>
              <a:rPr lang="en-CA" dirty="0"/>
              <a:t>It has boosting</a:t>
            </a:r>
          </a:p>
          <a:p>
            <a:pPr marL="0" indent="0">
              <a:buNone/>
            </a:pPr>
            <a:endParaRPr lang="en-CA" dirty="0"/>
          </a:p>
          <a:p>
            <a:endParaRPr lang="en-CA" dirty="0"/>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06796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normAutofit fontScale="90000"/>
          </a:bodyPr>
          <a:lstStyle/>
          <a:p>
            <a:pPr algn="ctr"/>
            <a:r>
              <a:rPr lang="en-CA" b="0" dirty="0"/>
              <a:t>Classification And Regression Trees - Python</a:t>
            </a:r>
            <a:endParaRPr lang="en-US" dirty="0"/>
          </a:p>
        </p:txBody>
      </p:sp>
      <p:sp>
        <p:nvSpPr>
          <p:cNvPr id="3" name="Content Placeholder 2">
            <a:extLst>
              <a:ext uri="{FF2B5EF4-FFF2-40B4-BE49-F238E27FC236}">
                <a16:creationId xmlns:a16="http://schemas.microsoft.com/office/drawing/2014/main" id="{4092767C-BCCB-45F5-A2CC-838275ABA78D}"/>
              </a:ext>
            </a:extLst>
          </p:cNvPr>
          <p:cNvSpPr>
            <a:spLocks noGrp="1"/>
          </p:cNvSpPr>
          <p:nvPr>
            <p:ph idx="1"/>
          </p:nvPr>
        </p:nvSpPr>
        <p:spPr>
          <a:xfrm>
            <a:off x="1717040" y="997894"/>
            <a:ext cx="6969760" cy="3833413"/>
          </a:xfrm>
        </p:spPr>
        <p:txBody>
          <a:bodyPr>
            <a:normAutofit/>
          </a:bodyPr>
          <a:lstStyle/>
          <a:p>
            <a:r>
              <a:rPr lang="en-CA" dirty="0"/>
              <a:t>Decision Tree algorithms that can be used for classification or regression predictive modeling problems.</a:t>
            </a:r>
          </a:p>
          <a:p>
            <a:r>
              <a:rPr lang="en-CA" dirty="0"/>
              <a:t>Classification and regression trees (CART) are a decision tree learning technique that produces either classification or regression trees</a:t>
            </a:r>
          </a:p>
          <a:p>
            <a:r>
              <a:rPr lang="en-CA" dirty="0"/>
              <a:t>They are binary trees.</a:t>
            </a:r>
          </a:p>
          <a:p>
            <a:r>
              <a:rPr lang="en-CA" dirty="0"/>
              <a:t>Uses “Gini Impurity” for splitting</a:t>
            </a:r>
          </a:p>
          <a:p>
            <a:pPr lvl="1"/>
            <a:r>
              <a:rPr lang="en-CA" dirty="0"/>
              <a:t>Gini Impurity measures the disorder of a set of elements. It is calculated as the probability of mislabelling an element assuming that the element is randomly labelled according the the distribution of all the classes in the set. </a:t>
            </a:r>
          </a:p>
          <a:p>
            <a:pPr lvl="1"/>
            <a:endParaRPr lang="en-CA" dirty="0"/>
          </a:p>
          <a:p>
            <a:r>
              <a:rPr lang="en-CA" dirty="0"/>
              <a:t>Decision trees in python use CART with either entropy or Gini as a splitting criterion.</a:t>
            </a:r>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2" descr="{\displaystyle I_{G}(p)=\sum _{i=1}^{J}p_{i}\sum _{k\neq i}p_{k}=\sum _{i=1}^{J}p_{i}(1-p_{i})=\sum _{i=1}^{J}(p_{i}-{p_{i}}^{2})=\sum _{i=1}^{J}p_{i}-\sum _{i=1}^{J}{p_{i}}^{2}=1-\sum _{i=1}^{J}{p_{i}}^{2}}">
            <a:extLst>
              <a:ext uri="{FF2B5EF4-FFF2-40B4-BE49-F238E27FC236}">
                <a16:creationId xmlns:a16="http://schemas.microsoft.com/office/drawing/2014/main" id="{C07767D1-C058-E744-B88A-EFDCD935AA7D}"/>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954683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05CB5-5045-4AC5-A2BA-EDD1DA3F3856}"/>
              </a:ext>
            </a:extLst>
          </p:cNvPr>
          <p:cNvSpPr>
            <a:spLocks noGrp="1"/>
          </p:cNvSpPr>
          <p:nvPr>
            <p:ph type="title"/>
          </p:nvPr>
        </p:nvSpPr>
        <p:spPr/>
        <p:txBody>
          <a:bodyPr/>
          <a:lstStyle/>
          <a:p>
            <a:pPr algn="ctr"/>
            <a:r>
              <a:rPr lang="en-CA" dirty="0"/>
              <a:t>DT Advantages/Disadvantages </a:t>
            </a:r>
          </a:p>
        </p:txBody>
      </p:sp>
      <p:sp>
        <p:nvSpPr>
          <p:cNvPr id="3" name="Content Placeholder 2">
            <a:extLst>
              <a:ext uri="{FF2B5EF4-FFF2-40B4-BE49-F238E27FC236}">
                <a16:creationId xmlns:a16="http://schemas.microsoft.com/office/drawing/2014/main" id="{1BF09313-3744-4EEC-87F9-77C2F7D1D8E0}"/>
              </a:ext>
            </a:extLst>
          </p:cNvPr>
          <p:cNvSpPr>
            <a:spLocks noGrp="1"/>
          </p:cNvSpPr>
          <p:nvPr>
            <p:ph idx="1"/>
          </p:nvPr>
        </p:nvSpPr>
        <p:spPr/>
        <p:txBody>
          <a:bodyPr>
            <a:normAutofit/>
          </a:bodyPr>
          <a:lstStyle/>
          <a:p>
            <a:pPr marL="0" indent="0">
              <a:buNone/>
            </a:pPr>
            <a:r>
              <a:rPr lang="en-US" dirty="0"/>
              <a:t>Advantages</a:t>
            </a:r>
          </a:p>
          <a:p>
            <a:r>
              <a:rPr lang="en-CA" dirty="0"/>
              <a:t>Easy to understand.</a:t>
            </a:r>
          </a:p>
          <a:p>
            <a:r>
              <a:rPr lang="en-CA" dirty="0"/>
              <a:t>Easy to generate rules </a:t>
            </a:r>
          </a:p>
          <a:p>
            <a:pPr marL="0" indent="0">
              <a:buNone/>
            </a:pPr>
            <a:r>
              <a:rPr lang="en-CA" dirty="0"/>
              <a:t>Disadvantage</a:t>
            </a:r>
          </a:p>
          <a:p>
            <a:r>
              <a:rPr lang="en-CA" dirty="0"/>
              <a:t>May suffer from overfitting.</a:t>
            </a:r>
          </a:p>
          <a:p>
            <a:r>
              <a:rPr lang="en-CA" dirty="0"/>
              <a:t>Classifies by rectangular partitioning.</a:t>
            </a:r>
          </a:p>
          <a:p>
            <a:r>
              <a:rPr lang="en-CA" dirty="0"/>
              <a:t>Does not easily handle nonnumeric data. </a:t>
            </a:r>
          </a:p>
          <a:p>
            <a:r>
              <a:rPr lang="en-CA" dirty="0"/>
              <a:t>Can be quite large – pruning is necessary. </a:t>
            </a:r>
          </a:p>
          <a:p>
            <a:endParaRPr lang="en-CA" dirty="0"/>
          </a:p>
          <a:p>
            <a:pPr marL="0" indent="0">
              <a:buNone/>
            </a:pPr>
            <a:endParaRPr lang="en-US" dirty="0"/>
          </a:p>
        </p:txBody>
      </p:sp>
    </p:spTree>
    <p:extLst>
      <p:ext uri="{BB962C8B-B14F-4D97-AF65-F5344CB8AC3E}">
        <p14:creationId xmlns:p14="http://schemas.microsoft.com/office/powerpoint/2010/main" val="13175956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9812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lstStyle/>
          <a:p>
            <a:r>
              <a:rPr lang="en-US" dirty="0"/>
              <a:t>Decision Tree </a:t>
            </a:r>
          </a:p>
        </p:txBody>
      </p:sp>
      <p:sp>
        <p:nvSpPr>
          <p:cNvPr id="3" name="Content Placeholder 2">
            <a:extLst>
              <a:ext uri="{FF2B5EF4-FFF2-40B4-BE49-F238E27FC236}">
                <a16:creationId xmlns:a16="http://schemas.microsoft.com/office/drawing/2014/main" id="{4092767C-BCCB-45F5-A2CC-838275ABA78D}"/>
              </a:ext>
            </a:extLst>
          </p:cNvPr>
          <p:cNvSpPr>
            <a:spLocks noGrp="1"/>
          </p:cNvSpPr>
          <p:nvPr>
            <p:ph idx="1"/>
          </p:nvPr>
        </p:nvSpPr>
        <p:spPr>
          <a:xfrm>
            <a:off x="1717040" y="997894"/>
            <a:ext cx="6969760" cy="3394472"/>
          </a:xfrm>
        </p:spPr>
        <p:txBody>
          <a:bodyPr/>
          <a:lstStyle/>
          <a:p>
            <a:pPr marL="0" indent="0">
              <a:buNone/>
            </a:pPr>
            <a:r>
              <a:rPr lang="en-US" dirty="0"/>
              <a:t>A decision tree organizes information into groups and subgroups so that decisions may be made about objects according to which group and sub-group they belong to, based on the information we receive  about them</a:t>
            </a:r>
            <a:endParaRPr lang="en-CA" dirty="0"/>
          </a:p>
          <a:p>
            <a:r>
              <a:rPr lang="en-CA" dirty="0"/>
              <a:t>Given dataset </a:t>
            </a:r>
            <a:r>
              <a:rPr lang="en-CA" i="1" dirty="0"/>
              <a:t>D</a:t>
            </a:r>
            <a:r>
              <a:rPr lang="en-CA" dirty="0"/>
              <a:t>={</a:t>
            </a:r>
            <a:r>
              <a:rPr lang="en-CA" i="1" dirty="0"/>
              <a:t>x</a:t>
            </a:r>
            <a:r>
              <a:rPr lang="en-CA" baseline="-25000" dirty="0"/>
              <a:t>1</a:t>
            </a:r>
            <a:r>
              <a:rPr lang="en-CA" dirty="0"/>
              <a:t>,</a:t>
            </a:r>
            <a:r>
              <a:rPr lang="en-CA" i="1" dirty="0"/>
              <a:t>x</a:t>
            </a:r>
            <a:r>
              <a:rPr lang="en-CA" baseline="-25000" dirty="0"/>
              <a:t>2</a:t>
            </a:r>
            <a:r>
              <a:rPr lang="en-CA" dirty="0"/>
              <a:t>,…,</a:t>
            </a:r>
            <a:r>
              <a:rPr lang="en-CA" i="1" dirty="0" err="1"/>
              <a:t>x</a:t>
            </a:r>
            <a:r>
              <a:rPr lang="en-CA" i="1" baseline="-25000" dirty="0" err="1"/>
              <a:t>n</a:t>
            </a:r>
            <a:r>
              <a:rPr lang="en-CA" dirty="0"/>
              <a:t>} </a:t>
            </a:r>
          </a:p>
          <a:p>
            <a:r>
              <a:rPr lang="en-CA" dirty="0"/>
              <a:t>Where </a:t>
            </a:r>
            <a:r>
              <a:rPr lang="en-CA" i="1" dirty="0"/>
              <a:t>x</a:t>
            </a:r>
            <a:r>
              <a:rPr lang="en-CA" dirty="0"/>
              <a:t>1 ={</a:t>
            </a:r>
            <a:r>
              <a:rPr lang="en-CA" i="1" dirty="0"/>
              <a:t>f</a:t>
            </a:r>
            <a:r>
              <a:rPr lang="en-CA" baseline="-25000" dirty="0"/>
              <a:t>1</a:t>
            </a:r>
            <a:r>
              <a:rPr lang="en-CA" dirty="0"/>
              <a:t>,</a:t>
            </a:r>
            <a:r>
              <a:rPr lang="en-CA" i="1" dirty="0"/>
              <a:t>f</a:t>
            </a:r>
            <a:r>
              <a:rPr lang="en-CA" baseline="-25000" dirty="0"/>
              <a:t>2</a:t>
            </a:r>
            <a:r>
              <a:rPr lang="en-CA" dirty="0"/>
              <a:t>,…,</a:t>
            </a:r>
            <a:r>
              <a:rPr lang="en-CA" i="1" dirty="0" err="1"/>
              <a:t>f</a:t>
            </a:r>
            <a:r>
              <a:rPr lang="en-CA" i="1" baseline="-25000" dirty="0" err="1"/>
              <a:t>d</a:t>
            </a:r>
            <a:r>
              <a:rPr lang="en-CA" dirty="0"/>
              <a:t>},classes{</a:t>
            </a:r>
            <a:r>
              <a:rPr lang="en-CA" i="1" dirty="0"/>
              <a:t>c</a:t>
            </a:r>
            <a:r>
              <a:rPr lang="en-CA" baseline="-25000" dirty="0"/>
              <a:t>1</a:t>
            </a:r>
            <a:r>
              <a:rPr lang="en-CA" dirty="0"/>
              <a:t>,</a:t>
            </a:r>
            <a:r>
              <a:rPr lang="en-CA" i="1" dirty="0"/>
              <a:t>c</a:t>
            </a:r>
            <a:r>
              <a:rPr lang="en-CA" baseline="-25000" dirty="0"/>
              <a:t>2</a:t>
            </a:r>
            <a:r>
              <a:rPr lang="en-CA" dirty="0"/>
              <a:t>,,,,,</a:t>
            </a:r>
            <a:r>
              <a:rPr lang="en-CA" i="1" dirty="0"/>
              <a:t>c</a:t>
            </a:r>
            <a:r>
              <a:rPr lang="en-CA" i="1" baseline="-25000" dirty="0"/>
              <a:t>c</a:t>
            </a:r>
            <a:r>
              <a:rPr lang="en-CA" dirty="0"/>
              <a:t>} </a:t>
            </a:r>
          </a:p>
          <a:p>
            <a:pPr defTabSz="914400" eaLnBrk="0" fontAlgn="base" hangingPunct="0">
              <a:spcBef>
                <a:spcPct val="0"/>
              </a:spcBef>
              <a:spcAft>
                <a:spcPct val="0"/>
              </a:spcAft>
            </a:pPr>
            <a:r>
              <a:rPr lang="en-US" altLang="en-US" dirty="0">
                <a:latin typeface="ArialMT"/>
              </a:rPr>
              <a:t>DT is a tree with: </a:t>
            </a:r>
            <a:endParaRPr lang="en-US" altLang="en-US" sz="200" dirty="0"/>
          </a:p>
          <a:p>
            <a:pPr lvl="1" defTabSz="914400" eaLnBrk="0" fontAlgn="base" hangingPunct="0">
              <a:spcBef>
                <a:spcPct val="0"/>
              </a:spcBef>
              <a:spcAft>
                <a:spcPct val="0"/>
              </a:spcAft>
            </a:pPr>
            <a:r>
              <a:rPr lang="en-US" altLang="en-US" dirty="0">
                <a:latin typeface="ArialMT"/>
              </a:rPr>
              <a:t>Nodes representing attributes </a:t>
            </a:r>
            <a:endParaRPr lang="en-US" altLang="en-US" sz="200" dirty="0"/>
          </a:p>
          <a:p>
            <a:pPr lvl="1" defTabSz="914400" eaLnBrk="0" fontAlgn="base" hangingPunct="0">
              <a:spcBef>
                <a:spcPct val="0"/>
              </a:spcBef>
              <a:spcAft>
                <a:spcPct val="0"/>
              </a:spcAft>
            </a:pPr>
            <a:r>
              <a:rPr lang="en-US" altLang="en-US" dirty="0">
                <a:latin typeface="ArialMT"/>
              </a:rPr>
              <a:t>Arcs are possible values for the attributes </a:t>
            </a:r>
            <a:endParaRPr lang="en-US" altLang="en-US" sz="200" dirty="0"/>
          </a:p>
          <a:p>
            <a:pPr lvl="1" defTabSz="914400" eaLnBrk="0" fontAlgn="base" hangingPunct="0">
              <a:spcBef>
                <a:spcPct val="0"/>
              </a:spcBef>
              <a:spcAft>
                <a:spcPct val="0"/>
              </a:spcAft>
            </a:pPr>
            <a:r>
              <a:rPr lang="en-US" altLang="en-US" dirty="0">
                <a:latin typeface="ArialMT"/>
              </a:rPr>
              <a:t>Each leaf node assigns a classification label</a:t>
            </a:r>
            <a:endParaRPr lang="en-CA" dirty="0"/>
          </a:p>
          <a:p>
            <a:r>
              <a:rPr lang="en-CA" dirty="0"/>
              <a:t>Popular technique for classification;</a:t>
            </a:r>
          </a:p>
          <a:p>
            <a:r>
              <a:rPr lang="en-CA" dirty="0"/>
              <a:t>Leaf node indicates class to which the corresponding tuple </a:t>
            </a:r>
          </a:p>
          <a:p>
            <a:endParaRPr lang="en-CA" dirty="0"/>
          </a:p>
          <a:p>
            <a:endParaRPr lang="en-CA"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64901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lstStyle/>
          <a:p>
            <a:r>
              <a:rPr lang="en-US" dirty="0"/>
              <a:t>Decision Tree </a:t>
            </a:r>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6EF96B47-7C4F-8F48-A3CB-F5BBA022768C}"/>
              </a:ext>
            </a:extLst>
          </p:cNvPr>
          <p:cNvPicPr>
            <a:picLocks noChangeAspect="1"/>
          </p:cNvPicPr>
          <p:nvPr/>
        </p:nvPicPr>
        <p:blipFill>
          <a:blip r:embed="rId5"/>
          <a:stretch>
            <a:fillRect/>
          </a:stretch>
        </p:blipFill>
        <p:spPr>
          <a:xfrm>
            <a:off x="3377820" y="829385"/>
            <a:ext cx="3809005" cy="4232228"/>
          </a:xfrm>
          <a:prstGeom prst="rect">
            <a:avLst/>
          </a:prstGeom>
        </p:spPr>
      </p:pic>
    </p:spTree>
    <p:extLst>
      <p:ext uri="{BB962C8B-B14F-4D97-AF65-F5344CB8AC3E}">
        <p14:creationId xmlns:p14="http://schemas.microsoft.com/office/powerpoint/2010/main" val="21964450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lstStyle/>
          <a:p>
            <a:r>
              <a:rPr lang="en-US" dirty="0"/>
              <a:t>Decision Tree </a:t>
            </a:r>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a:extLst>
              <a:ext uri="{FF2B5EF4-FFF2-40B4-BE49-F238E27FC236}">
                <a16:creationId xmlns:a16="http://schemas.microsoft.com/office/drawing/2014/main" id="{48AC8DB0-4D60-3D48-820E-B2B5B46F2BC8}"/>
              </a:ext>
            </a:extLst>
          </p:cNvPr>
          <p:cNvGrpSpPr/>
          <p:nvPr/>
        </p:nvGrpSpPr>
        <p:grpSpPr>
          <a:xfrm>
            <a:off x="1931158" y="960438"/>
            <a:ext cx="6849003" cy="4003865"/>
            <a:chOff x="2122226" y="1063229"/>
            <a:chExt cx="6849003" cy="4003865"/>
          </a:xfrm>
        </p:grpSpPr>
        <p:pic>
          <p:nvPicPr>
            <p:cNvPr id="3" name="Picture 2">
              <a:extLst>
                <a:ext uri="{FF2B5EF4-FFF2-40B4-BE49-F238E27FC236}">
                  <a16:creationId xmlns:a16="http://schemas.microsoft.com/office/drawing/2014/main" id="{A7F66FAC-C0B1-C144-AF53-8B13E18129CB}"/>
                </a:ext>
              </a:extLst>
            </p:cNvPr>
            <p:cNvPicPr>
              <a:picLocks noChangeAspect="1"/>
            </p:cNvPicPr>
            <p:nvPr/>
          </p:nvPicPr>
          <p:blipFill>
            <a:blip r:embed="rId5"/>
            <a:stretch>
              <a:fillRect/>
            </a:stretch>
          </p:blipFill>
          <p:spPr>
            <a:xfrm>
              <a:off x="2122226" y="1063229"/>
              <a:ext cx="6849003" cy="4003865"/>
            </a:xfrm>
            <a:prstGeom prst="rect">
              <a:avLst/>
            </a:prstGeom>
          </p:spPr>
        </p:pic>
        <p:sp>
          <p:nvSpPr>
            <p:cNvPr id="5" name="Rectangle 4">
              <a:extLst>
                <a:ext uri="{FF2B5EF4-FFF2-40B4-BE49-F238E27FC236}">
                  <a16:creationId xmlns:a16="http://schemas.microsoft.com/office/drawing/2014/main" id="{4BB53E91-F3F6-244A-A1F1-BF2B832E8210}"/>
                </a:ext>
              </a:extLst>
            </p:cNvPr>
            <p:cNvSpPr/>
            <p:nvPr/>
          </p:nvSpPr>
          <p:spPr>
            <a:xfrm>
              <a:off x="2122226" y="1063229"/>
              <a:ext cx="1248770" cy="504535"/>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spTree>
    <p:extLst>
      <p:ext uri="{BB962C8B-B14F-4D97-AF65-F5344CB8AC3E}">
        <p14:creationId xmlns:p14="http://schemas.microsoft.com/office/powerpoint/2010/main" val="2395851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lstStyle/>
          <a:p>
            <a:r>
              <a:rPr lang="en-US" dirty="0"/>
              <a:t>Decision Tree </a:t>
            </a:r>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a:extLst>
              <a:ext uri="{FF2B5EF4-FFF2-40B4-BE49-F238E27FC236}">
                <a16:creationId xmlns:a16="http://schemas.microsoft.com/office/drawing/2014/main" id="{2F20D4EA-226F-6A42-A9CA-EF475BD2BBDA}"/>
              </a:ext>
            </a:extLst>
          </p:cNvPr>
          <p:cNvGraphicFramePr>
            <a:graphicFrameLocks noGrp="1"/>
          </p:cNvGraphicFramePr>
          <p:nvPr>
            <p:extLst>
              <p:ext uri="{D42A27DB-BD31-4B8C-83A1-F6EECF244321}">
                <p14:modId xmlns:p14="http://schemas.microsoft.com/office/powerpoint/2010/main" val="1747196491"/>
              </p:ext>
            </p:extLst>
          </p:nvPr>
        </p:nvGraphicFramePr>
        <p:xfrm>
          <a:off x="2508250" y="1047750"/>
          <a:ext cx="4127500" cy="3048000"/>
        </p:xfrm>
        <a:graphic>
          <a:graphicData uri="http://schemas.openxmlformats.org/drawingml/2006/table">
            <a:tbl>
              <a:tblPr>
                <a:tableStyleId>{2D5ABB26-0587-4C30-8999-92F81FD0307C}</a:tableStyleId>
              </a:tblPr>
              <a:tblGrid>
                <a:gridCol w="825500">
                  <a:extLst>
                    <a:ext uri="{9D8B030D-6E8A-4147-A177-3AD203B41FA5}">
                      <a16:colId xmlns:a16="http://schemas.microsoft.com/office/drawing/2014/main" val="2959888301"/>
                    </a:ext>
                  </a:extLst>
                </a:gridCol>
                <a:gridCol w="825500">
                  <a:extLst>
                    <a:ext uri="{9D8B030D-6E8A-4147-A177-3AD203B41FA5}">
                      <a16:colId xmlns:a16="http://schemas.microsoft.com/office/drawing/2014/main" val="1748414569"/>
                    </a:ext>
                  </a:extLst>
                </a:gridCol>
                <a:gridCol w="825500">
                  <a:extLst>
                    <a:ext uri="{9D8B030D-6E8A-4147-A177-3AD203B41FA5}">
                      <a16:colId xmlns:a16="http://schemas.microsoft.com/office/drawing/2014/main" val="4286279694"/>
                    </a:ext>
                  </a:extLst>
                </a:gridCol>
                <a:gridCol w="825500">
                  <a:extLst>
                    <a:ext uri="{9D8B030D-6E8A-4147-A177-3AD203B41FA5}">
                      <a16:colId xmlns:a16="http://schemas.microsoft.com/office/drawing/2014/main" val="2712280108"/>
                    </a:ext>
                  </a:extLst>
                </a:gridCol>
                <a:gridCol w="825500">
                  <a:extLst>
                    <a:ext uri="{9D8B030D-6E8A-4147-A177-3AD203B41FA5}">
                      <a16:colId xmlns:a16="http://schemas.microsoft.com/office/drawing/2014/main" val="614055399"/>
                    </a:ext>
                  </a:extLst>
                </a:gridCol>
              </a:tblGrid>
              <a:tr h="203200">
                <a:tc>
                  <a:txBody>
                    <a:bodyPr/>
                    <a:lstStyle/>
                    <a:p>
                      <a:pPr algn="l" fontAlgn="b"/>
                      <a:r>
                        <a:rPr lang="en-CA" sz="1200" u="none" strike="noStrike" dirty="0">
                          <a:effectLst/>
                        </a:rPr>
                        <a:t>Level</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fontAlgn="b"/>
                      <a:r>
                        <a:rPr lang="en-CA" sz="1200" u="none" strike="noStrike">
                          <a:effectLst/>
                        </a:rPr>
                        <a:t>Lang</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fontAlgn="b"/>
                      <a:r>
                        <a:rPr lang="en-CA" sz="1200" u="none" strike="noStrike">
                          <a:effectLst/>
                        </a:rPr>
                        <a:t>Tweets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fontAlgn="b"/>
                      <a:r>
                        <a:rPr lang="en-CA" sz="1200" u="none" strike="noStrike">
                          <a:effectLst/>
                        </a:rPr>
                        <a:t>PhD</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fontAlgn="b"/>
                      <a:r>
                        <a:rPr lang="en-CA" sz="1200" u="none" strike="noStrike" dirty="0">
                          <a:effectLst/>
                        </a:rPr>
                        <a:t>Interview</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348104016"/>
                  </a:ext>
                </a:extLst>
              </a:tr>
              <a:tr h="203200">
                <a:tc>
                  <a:txBody>
                    <a:bodyPr/>
                    <a:lstStyle/>
                    <a:p>
                      <a:pPr algn="l" fontAlgn="b"/>
                      <a:r>
                        <a:rPr lang="en-CA" sz="1200" u="none" strike="noStrike" dirty="0">
                          <a:effectLst/>
                        </a:rPr>
                        <a:t>Senior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Java</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F</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81346780"/>
                  </a:ext>
                </a:extLst>
              </a:tr>
              <a:tr h="203200">
                <a:tc>
                  <a:txBody>
                    <a:bodyPr/>
                    <a:lstStyle/>
                    <a:p>
                      <a:pPr algn="l" fontAlgn="b"/>
                      <a:r>
                        <a:rPr lang="en-CA" sz="1200" u="none" strike="noStrike">
                          <a:effectLst/>
                        </a:rPr>
                        <a:t>Senior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Java</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F</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64861478"/>
                  </a:ext>
                </a:extLst>
              </a:tr>
              <a:tr h="203200">
                <a:tc>
                  <a:txBody>
                    <a:bodyPr/>
                    <a:lstStyle/>
                    <a:p>
                      <a:pPr algn="l" fontAlgn="b"/>
                      <a:r>
                        <a:rPr lang="en-CA" sz="1200" u="none" strike="noStrike" dirty="0">
                          <a:effectLst/>
                        </a:rPr>
                        <a:t>Mid</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Python</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T</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95447914"/>
                  </a:ext>
                </a:extLst>
              </a:tr>
              <a:tr h="203200">
                <a:tc>
                  <a:txBody>
                    <a:bodyPr/>
                    <a:lstStyle/>
                    <a:p>
                      <a:pPr algn="l" fontAlgn="b"/>
                      <a:r>
                        <a:rPr lang="en-CA" sz="1200" u="none" strike="noStrike" dirty="0">
                          <a:effectLst/>
                        </a:rPr>
                        <a:t>Junior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Python</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T</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62790830"/>
                  </a:ext>
                </a:extLst>
              </a:tr>
              <a:tr h="203200">
                <a:tc>
                  <a:txBody>
                    <a:bodyPr/>
                    <a:lstStyle/>
                    <a:p>
                      <a:pPr algn="l" fontAlgn="b"/>
                      <a:r>
                        <a:rPr lang="en-CA" sz="1200" u="none" strike="noStrike">
                          <a:effectLst/>
                        </a:rPr>
                        <a:t>Junior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T</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2096307"/>
                  </a:ext>
                </a:extLst>
              </a:tr>
              <a:tr h="203200">
                <a:tc>
                  <a:txBody>
                    <a:bodyPr/>
                    <a:lstStyle/>
                    <a:p>
                      <a:pPr algn="l" fontAlgn="b"/>
                      <a:r>
                        <a:rPr lang="en-CA" sz="1200" u="none" strike="noStrike">
                          <a:effectLst/>
                        </a:rPr>
                        <a:t>Junior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F</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63506900"/>
                  </a:ext>
                </a:extLst>
              </a:tr>
              <a:tr h="203200">
                <a:tc>
                  <a:txBody>
                    <a:bodyPr/>
                    <a:lstStyle/>
                    <a:p>
                      <a:pPr algn="l" fontAlgn="b"/>
                      <a:r>
                        <a:rPr lang="en-CA" sz="1200" u="none" strike="noStrike">
                          <a:effectLst/>
                        </a:rPr>
                        <a:t>Mid</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T</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63758495"/>
                  </a:ext>
                </a:extLst>
              </a:tr>
              <a:tr h="203200">
                <a:tc>
                  <a:txBody>
                    <a:bodyPr/>
                    <a:lstStyle/>
                    <a:p>
                      <a:pPr algn="l" fontAlgn="b"/>
                      <a:r>
                        <a:rPr lang="en-CA" sz="1200" u="none" strike="noStrike">
                          <a:effectLst/>
                        </a:rPr>
                        <a:t>Senior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Python</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F</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23086013"/>
                  </a:ext>
                </a:extLst>
              </a:tr>
              <a:tr h="203200">
                <a:tc>
                  <a:txBody>
                    <a:bodyPr/>
                    <a:lstStyle/>
                    <a:p>
                      <a:pPr algn="l" fontAlgn="b"/>
                      <a:r>
                        <a:rPr lang="en-CA" sz="1200" u="none" strike="noStrike">
                          <a:effectLst/>
                        </a:rPr>
                        <a:t>Senior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T</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9064432"/>
                  </a:ext>
                </a:extLst>
              </a:tr>
              <a:tr h="203200">
                <a:tc>
                  <a:txBody>
                    <a:bodyPr/>
                    <a:lstStyle/>
                    <a:p>
                      <a:pPr algn="l" fontAlgn="b"/>
                      <a:r>
                        <a:rPr lang="en-CA" sz="1200" u="none" strike="noStrike">
                          <a:effectLst/>
                        </a:rPr>
                        <a:t>Junior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Python</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T</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30272019"/>
                  </a:ext>
                </a:extLst>
              </a:tr>
              <a:tr h="203200">
                <a:tc>
                  <a:txBody>
                    <a:bodyPr/>
                    <a:lstStyle/>
                    <a:p>
                      <a:pPr algn="l" fontAlgn="b"/>
                      <a:r>
                        <a:rPr lang="en-CA" sz="1200" u="none" strike="noStrike">
                          <a:effectLst/>
                        </a:rPr>
                        <a:t>Senior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Python</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T</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269175"/>
                  </a:ext>
                </a:extLst>
              </a:tr>
              <a:tr h="203200">
                <a:tc>
                  <a:txBody>
                    <a:bodyPr/>
                    <a:lstStyle/>
                    <a:p>
                      <a:pPr algn="l" fontAlgn="b"/>
                      <a:r>
                        <a:rPr lang="en-CA" sz="1200" u="none" strike="noStrike">
                          <a:effectLst/>
                        </a:rPr>
                        <a:t>Mid</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Python</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T</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02045427"/>
                  </a:ext>
                </a:extLst>
              </a:tr>
              <a:tr h="203200">
                <a:tc>
                  <a:txBody>
                    <a:bodyPr/>
                    <a:lstStyle/>
                    <a:p>
                      <a:pPr algn="l" fontAlgn="b"/>
                      <a:r>
                        <a:rPr lang="en-CA" sz="1200" u="none" strike="noStrike">
                          <a:effectLst/>
                        </a:rPr>
                        <a:t>Mid</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Java</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T</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3529829"/>
                  </a:ext>
                </a:extLst>
              </a:tr>
              <a:tr h="203200">
                <a:tc>
                  <a:txBody>
                    <a:bodyPr/>
                    <a:lstStyle/>
                    <a:p>
                      <a:pPr algn="l" fontAlgn="b"/>
                      <a:r>
                        <a:rPr lang="en-CA" sz="1200" u="none" strike="noStrike">
                          <a:effectLst/>
                        </a:rPr>
                        <a:t>Junior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Python</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F</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18122013"/>
                  </a:ext>
                </a:extLst>
              </a:tr>
            </a:tbl>
          </a:graphicData>
        </a:graphic>
      </p:graphicFrame>
    </p:spTree>
    <p:extLst>
      <p:ext uri="{BB962C8B-B14F-4D97-AF65-F5344CB8AC3E}">
        <p14:creationId xmlns:p14="http://schemas.microsoft.com/office/powerpoint/2010/main" val="2467053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lstStyle/>
          <a:p>
            <a:r>
              <a:rPr lang="en-US" dirty="0"/>
              <a:t>Decision Tree </a:t>
            </a:r>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documents.lucidchart.com/documents/8dd74056-9735-491b-84e3-f8a3048860e1/pages/0_0?a=1430&amp;x=34&amp;y=155&amp;w=1012&amp;h=571&amp;store=1&amp;accept=image%2F*&amp;auth=LCA%20976ce5544fb3709df3dce938829428826414e78d-ts%3D1550672171">
            <a:extLst>
              <a:ext uri="{FF2B5EF4-FFF2-40B4-BE49-F238E27FC236}">
                <a16:creationId xmlns:a16="http://schemas.microsoft.com/office/drawing/2014/main" id="{F65B8A75-ADB7-564F-AB7C-CA96B8AD492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17040" y="1063229"/>
            <a:ext cx="6556922" cy="36972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81954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lstStyle/>
          <a:p>
            <a:r>
              <a:rPr lang="en-US" dirty="0"/>
              <a:t>Decision Tree </a:t>
            </a:r>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https://documents.lucidchart.com/documents/8dd74056-9735-491b-84e3-f8a3048860e1/pages/0_0?a=1488&amp;x=192&amp;y=784&amp;w=376&amp;h=352&amp;store=1&amp;accept=image%2F*&amp;auth=LCA%206f0febd99eb6ddeb741250979526ade301e2c80c-ts%3D1550672171">
            <a:extLst>
              <a:ext uri="{FF2B5EF4-FFF2-40B4-BE49-F238E27FC236}">
                <a16:creationId xmlns:a16="http://schemas.microsoft.com/office/drawing/2014/main" id="{C1B9EFE9-FC1E-4344-9EB3-57B81B011B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64060" y="1063229"/>
            <a:ext cx="3581400" cy="3352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651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lstStyle/>
          <a:p>
            <a:r>
              <a:rPr lang="en-US" dirty="0"/>
              <a:t>Decision Tree </a:t>
            </a:r>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a:extLst>
              <a:ext uri="{FF2B5EF4-FFF2-40B4-BE49-F238E27FC236}">
                <a16:creationId xmlns:a16="http://schemas.microsoft.com/office/drawing/2014/main" id="{787C807A-FAF8-6145-A2B5-426C1508D09D}"/>
              </a:ext>
            </a:extLst>
          </p:cNvPr>
          <p:cNvGraphicFramePr>
            <a:graphicFrameLocks noGrp="1"/>
          </p:cNvGraphicFramePr>
          <p:nvPr>
            <p:extLst>
              <p:ext uri="{D42A27DB-BD31-4B8C-83A1-F6EECF244321}">
                <p14:modId xmlns:p14="http://schemas.microsoft.com/office/powerpoint/2010/main" val="31478600"/>
              </p:ext>
            </p:extLst>
          </p:nvPr>
        </p:nvGraphicFramePr>
        <p:xfrm>
          <a:off x="2508250" y="1047750"/>
          <a:ext cx="4127500" cy="3048000"/>
        </p:xfrm>
        <a:graphic>
          <a:graphicData uri="http://schemas.openxmlformats.org/drawingml/2006/table">
            <a:tbl>
              <a:tblPr>
                <a:tableStyleId>{2D5ABB26-0587-4C30-8999-92F81FD0307C}</a:tableStyleId>
              </a:tblPr>
              <a:tblGrid>
                <a:gridCol w="825500">
                  <a:extLst>
                    <a:ext uri="{9D8B030D-6E8A-4147-A177-3AD203B41FA5}">
                      <a16:colId xmlns:a16="http://schemas.microsoft.com/office/drawing/2014/main" val="2959888301"/>
                    </a:ext>
                  </a:extLst>
                </a:gridCol>
                <a:gridCol w="825500">
                  <a:extLst>
                    <a:ext uri="{9D8B030D-6E8A-4147-A177-3AD203B41FA5}">
                      <a16:colId xmlns:a16="http://schemas.microsoft.com/office/drawing/2014/main" val="1748414569"/>
                    </a:ext>
                  </a:extLst>
                </a:gridCol>
                <a:gridCol w="825500">
                  <a:extLst>
                    <a:ext uri="{9D8B030D-6E8A-4147-A177-3AD203B41FA5}">
                      <a16:colId xmlns:a16="http://schemas.microsoft.com/office/drawing/2014/main" val="4286279694"/>
                    </a:ext>
                  </a:extLst>
                </a:gridCol>
                <a:gridCol w="825500">
                  <a:extLst>
                    <a:ext uri="{9D8B030D-6E8A-4147-A177-3AD203B41FA5}">
                      <a16:colId xmlns:a16="http://schemas.microsoft.com/office/drawing/2014/main" val="2712280108"/>
                    </a:ext>
                  </a:extLst>
                </a:gridCol>
                <a:gridCol w="825500">
                  <a:extLst>
                    <a:ext uri="{9D8B030D-6E8A-4147-A177-3AD203B41FA5}">
                      <a16:colId xmlns:a16="http://schemas.microsoft.com/office/drawing/2014/main" val="614055399"/>
                    </a:ext>
                  </a:extLst>
                </a:gridCol>
              </a:tblGrid>
              <a:tr h="203200">
                <a:tc>
                  <a:txBody>
                    <a:bodyPr/>
                    <a:lstStyle/>
                    <a:p>
                      <a:pPr algn="l" fontAlgn="b"/>
                      <a:r>
                        <a:rPr lang="en-CA" sz="1200" u="none" strike="noStrike" dirty="0">
                          <a:effectLst/>
                        </a:rPr>
                        <a:t>Level</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fontAlgn="b"/>
                      <a:r>
                        <a:rPr lang="en-CA" sz="1200" u="none" strike="noStrike">
                          <a:effectLst/>
                        </a:rPr>
                        <a:t>Lang</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fontAlgn="b"/>
                      <a:r>
                        <a:rPr lang="en-CA" sz="1200" u="none" strike="noStrike">
                          <a:effectLst/>
                        </a:rPr>
                        <a:t>Tweets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fontAlgn="b"/>
                      <a:r>
                        <a:rPr lang="en-CA" sz="1200" u="none" strike="noStrike">
                          <a:effectLst/>
                        </a:rPr>
                        <a:t>PhD</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l" fontAlgn="b"/>
                      <a:r>
                        <a:rPr lang="en-CA" sz="1200" u="none" strike="noStrike" dirty="0">
                          <a:effectLst/>
                        </a:rPr>
                        <a:t>Interview</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348104016"/>
                  </a:ext>
                </a:extLst>
              </a:tr>
              <a:tr h="203200">
                <a:tc>
                  <a:txBody>
                    <a:bodyPr/>
                    <a:lstStyle/>
                    <a:p>
                      <a:pPr algn="l" fontAlgn="b"/>
                      <a:r>
                        <a:rPr lang="en-CA" sz="1200" u="none" strike="noStrike" dirty="0">
                          <a:effectLst/>
                        </a:rPr>
                        <a:t>Senior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Java</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F</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381346780"/>
                  </a:ext>
                </a:extLst>
              </a:tr>
              <a:tr h="203200">
                <a:tc>
                  <a:txBody>
                    <a:bodyPr/>
                    <a:lstStyle/>
                    <a:p>
                      <a:pPr algn="l" fontAlgn="b"/>
                      <a:r>
                        <a:rPr lang="en-CA" sz="1200" u="none" strike="noStrike">
                          <a:effectLst/>
                        </a:rPr>
                        <a:t>Senior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Java</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F</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764861478"/>
                  </a:ext>
                </a:extLst>
              </a:tr>
              <a:tr h="203200">
                <a:tc>
                  <a:txBody>
                    <a:bodyPr/>
                    <a:lstStyle/>
                    <a:p>
                      <a:pPr algn="l" fontAlgn="b"/>
                      <a:r>
                        <a:rPr lang="en-CA" sz="1200" u="none" strike="noStrike" dirty="0">
                          <a:effectLst/>
                        </a:rPr>
                        <a:t>Mid</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Python</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T</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95447914"/>
                  </a:ext>
                </a:extLst>
              </a:tr>
              <a:tr h="203200">
                <a:tc>
                  <a:txBody>
                    <a:bodyPr/>
                    <a:lstStyle/>
                    <a:p>
                      <a:pPr algn="l" fontAlgn="b"/>
                      <a:r>
                        <a:rPr lang="en-CA" sz="1200" u="none" strike="noStrike" dirty="0">
                          <a:effectLst/>
                        </a:rPr>
                        <a:t>Junior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Python</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a:effectLst/>
                        </a:rPr>
                        <a:t>T</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2062790830"/>
                  </a:ext>
                </a:extLst>
              </a:tr>
              <a:tr h="203200">
                <a:tc>
                  <a:txBody>
                    <a:bodyPr/>
                    <a:lstStyle/>
                    <a:p>
                      <a:pPr algn="l" fontAlgn="b"/>
                      <a:r>
                        <a:rPr lang="en-CA" sz="1200" u="none" strike="noStrike" dirty="0">
                          <a:effectLst/>
                        </a:rPr>
                        <a:t>Junior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a:effectLst/>
                        </a:rPr>
                        <a:t>T</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3232096307"/>
                  </a:ext>
                </a:extLst>
              </a:tr>
              <a:tr h="203200">
                <a:tc>
                  <a:txBody>
                    <a:bodyPr/>
                    <a:lstStyle/>
                    <a:p>
                      <a:pPr algn="l" fontAlgn="b"/>
                      <a:r>
                        <a:rPr lang="en-CA" sz="1200" u="none" strike="noStrike">
                          <a:effectLst/>
                        </a:rPr>
                        <a:t>Junior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F</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3363506900"/>
                  </a:ext>
                </a:extLst>
              </a:tr>
              <a:tr h="203200">
                <a:tc>
                  <a:txBody>
                    <a:bodyPr/>
                    <a:lstStyle/>
                    <a:p>
                      <a:pPr algn="l" fontAlgn="b"/>
                      <a:r>
                        <a:rPr lang="en-CA" sz="1200" u="none" strike="noStrike">
                          <a:effectLst/>
                        </a:rPr>
                        <a:t>Mid</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T</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63758495"/>
                  </a:ext>
                </a:extLst>
              </a:tr>
              <a:tr h="203200">
                <a:tc>
                  <a:txBody>
                    <a:bodyPr/>
                    <a:lstStyle/>
                    <a:p>
                      <a:pPr algn="l" fontAlgn="b"/>
                      <a:r>
                        <a:rPr lang="en-CA" sz="1200" u="none" strike="noStrike" dirty="0">
                          <a:effectLst/>
                        </a:rPr>
                        <a:t>Senior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Python</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a:effectLst/>
                        </a:rPr>
                        <a:t>F</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523086013"/>
                  </a:ext>
                </a:extLst>
              </a:tr>
              <a:tr h="203200">
                <a:tc>
                  <a:txBody>
                    <a:bodyPr/>
                    <a:lstStyle/>
                    <a:p>
                      <a:pPr algn="l" fontAlgn="b"/>
                      <a:r>
                        <a:rPr lang="en-CA" sz="1200" u="none" strike="noStrike">
                          <a:effectLst/>
                        </a:rPr>
                        <a:t>Senior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a:effectLst/>
                        </a:rPr>
                        <a:t>R</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T</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919064432"/>
                  </a:ext>
                </a:extLst>
              </a:tr>
              <a:tr h="203200">
                <a:tc>
                  <a:txBody>
                    <a:bodyPr/>
                    <a:lstStyle/>
                    <a:p>
                      <a:pPr algn="l" fontAlgn="b"/>
                      <a:r>
                        <a:rPr lang="en-CA" sz="1200" u="none" strike="noStrike" dirty="0">
                          <a:effectLst/>
                        </a:rPr>
                        <a:t>Junior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Python</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T</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630272019"/>
                  </a:ext>
                </a:extLst>
              </a:tr>
              <a:tr h="203200">
                <a:tc>
                  <a:txBody>
                    <a:bodyPr/>
                    <a:lstStyle/>
                    <a:p>
                      <a:pPr algn="l" fontAlgn="b"/>
                      <a:r>
                        <a:rPr lang="en-CA" sz="1200" u="none" strike="noStrike" dirty="0">
                          <a:effectLst/>
                        </a:rPr>
                        <a:t>Senior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Python</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l" fontAlgn="b"/>
                      <a:r>
                        <a:rPr lang="en-CA" sz="1200" u="none" strike="noStrike" dirty="0">
                          <a:effectLst/>
                        </a:rPr>
                        <a:t>T</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32269175"/>
                  </a:ext>
                </a:extLst>
              </a:tr>
              <a:tr h="203200">
                <a:tc>
                  <a:txBody>
                    <a:bodyPr/>
                    <a:lstStyle/>
                    <a:p>
                      <a:pPr algn="l" fontAlgn="b"/>
                      <a:r>
                        <a:rPr lang="en-CA" sz="1200" u="none" strike="noStrike">
                          <a:effectLst/>
                        </a:rPr>
                        <a:t>Mid</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Python</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No</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T</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02045427"/>
                  </a:ext>
                </a:extLst>
              </a:tr>
              <a:tr h="203200">
                <a:tc>
                  <a:txBody>
                    <a:bodyPr/>
                    <a:lstStyle/>
                    <a:p>
                      <a:pPr algn="l" fontAlgn="b"/>
                      <a:r>
                        <a:rPr lang="en-CA" sz="1200" u="none" strike="noStrike">
                          <a:effectLst/>
                        </a:rPr>
                        <a:t>Mid</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Java</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a:effectLst/>
                        </a:rPr>
                        <a:t>Yes</a:t>
                      </a:r>
                      <a:endParaRPr lang="en-CA" sz="1200" b="0" i="0" u="none" strike="noStrike">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r>
                        <a:rPr lang="en-CA" sz="1200" u="none" strike="noStrike" dirty="0">
                          <a:effectLst/>
                        </a:rPr>
                        <a:t>T</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3529829"/>
                  </a:ext>
                </a:extLst>
              </a:tr>
              <a:tr h="203200">
                <a:tc>
                  <a:txBody>
                    <a:bodyPr/>
                    <a:lstStyle/>
                    <a:p>
                      <a:pPr algn="l" fontAlgn="b"/>
                      <a:r>
                        <a:rPr lang="en-CA" sz="1200" u="none" strike="noStrike" dirty="0">
                          <a:effectLst/>
                        </a:rPr>
                        <a:t>Junior</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Python</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No</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Yes</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l" fontAlgn="b"/>
                      <a:r>
                        <a:rPr lang="en-CA" sz="1200" u="none" strike="noStrike" dirty="0">
                          <a:effectLst/>
                        </a:rPr>
                        <a:t>F</a:t>
                      </a:r>
                      <a:endParaRPr lang="en-CA" sz="1200" b="0" i="0" u="none" strike="noStrike" dirty="0">
                        <a:solidFill>
                          <a:srgbClr val="000000"/>
                        </a:solidFill>
                        <a:effectLst/>
                        <a:latin typeface="Calibri" panose="020F0502020204030204" pitchFamily="34" charset="0"/>
                      </a:endParaRPr>
                    </a:p>
                  </a:txBody>
                  <a:tcPr marL="9525" marR="9525"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1618122013"/>
                  </a:ext>
                </a:extLst>
              </a:tr>
            </a:tbl>
          </a:graphicData>
        </a:graphic>
      </p:graphicFrame>
    </p:spTree>
    <p:extLst>
      <p:ext uri="{BB962C8B-B14F-4D97-AF65-F5344CB8AC3E}">
        <p14:creationId xmlns:p14="http://schemas.microsoft.com/office/powerpoint/2010/main" val="14298164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83D27-98FB-4B78-A4BE-5EC2CC51DF51}"/>
              </a:ext>
            </a:extLst>
          </p:cNvPr>
          <p:cNvSpPr>
            <a:spLocks noGrp="1"/>
          </p:cNvSpPr>
          <p:nvPr>
            <p:ph type="title"/>
          </p:nvPr>
        </p:nvSpPr>
        <p:spPr/>
        <p:txBody>
          <a:bodyPr/>
          <a:lstStyle/>
          <a:p>
            <a:r>
              <a:rPr lang="en-US" dirty="0"/>
              <a:t>Decision Tree </a:t>
            </a:r>
          </a:p>
        </p:txBody>
      </p:sp>
      <p:pic>
        <p:nvPicPr>
          <p:cNvPr id="1031" name="Picture 7" descr="page14image1639424">
            <a:extLst>
              <a:ext uri="{FF2B5EF4-FFF2-40B4-BE49-F238E27FC236}">
                <a16:creationId xmlns:a16="http://schemas.microsoft.com/office/drawing/2014/main" id="{816B54AD-F547-9F4E-A7B5-94C2DFCFFA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age14image1634224">
            <a:extLst>
              <a:ext uri="{FF2B5EF4-FFF2-40B4-BE49-F238E27FC236}">
                <a16:creationId xmlns:a16="http://schemas.microsoft.com/office/drawing/2014/main" id="{3A524744-0DB4-D44C-82C6-5253ED29A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9" descr="page14image1626112">
            <a:extLst>
              <a:ext uri="{FF2B5EF4-FFF2-40B4-BE49-F238E27FC236}">
                <a16:creationId xmlns:a16="http://schemas.microsoft.com/office/drawing/2014/main" id="{05CF5DA9-FE68-8243-A9B4-98B4C00609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075" y="731838"/>
            <a:ext cx="228600" cy="22860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https://documents.lucidchart.com/documents/8dd74056-9735-491b-84e3-f8a3048860e1/pages/0_0?a=2468&amp;x=974&amp;y=154&amp;w=1012&amp;h=593&amp;store=1&amp;accept=image%2F*&amp;auth=LCA%203284b1026a4e4b56134718204374a274db188a33-ts%3D1550672171">
            <a:extLst>
              <a:ext uri="{FF2B5EF4-FFF2-40B4-BE49-F238E27FC236}">
                <a16:creationId xmlns:a16="http://schemas.microsoft.com/office/drawing/2014/main" id="{0E163877-0FAE-AD43-93D0-A388F3F000D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79732" y="770038"/>
            <a:ext cx="7141753" cy="41775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24485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7B6F2769-7194-4217-93D3-3AF3A4742282}">
  <ds:schemaRefs>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http://schemas.microsoft.com/sharepoint/v3/fields"/>
    <ds:schemaRef ds:uri="http://www.w3.org/XML/1998/namespace"/>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9581</TotalTime>
  <Words>582</Words>
  <Application>Microsoft Macintosh PowerPoint</Application>
  <PresentationFormat>On-screen Show (16:9)</PresentationFormat>
  <Paragraphs>231</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ArialMT</vt:lpstr>
      <vt:lpstr>Calibri</vt:lpstr>
      <vt:lpstr>Cambria Math</vt:lpstr>
      <vt:lpstr>Office Theme</vt:lpstr>
      <vt:lpstr>Decision Trees</vt:lpstr>
      <vt:lpstr>Decision Tree </vt:lpstr>
      <vt:lpstr>Decision Tree </vt:lpstr>
      <vt:lpstr>Decision Tree </vt:lpstr>
      <vt:lpstr>Decision Tree </vt:lpstr>
      <vt:lpstr>Decision Tree </vt:lpstr>
      <vt:lpstr>Decision Tree </vt:lpstr>
      <vt:lpstr>Decision Tree </vt:lpstr>
      <vt:lpstr>Decision Tree </vt:lpstr>
      <vt:lpstr>Decision Tree </vt:lpstr>
      <vt:lpstr>Issues</vt:lpstr>
      <vt:lpstr>ID3</vt:lpstr>
      <vt:lpstr>ID3</vt:lpstr>
      <vt:lpstr>ID3: Issues</vt:lpstr>
      <vt:lpstr>C4.5 - WEKA </vt:lpstr>
      <vt:lpstr>C5 - Windows </vt:lpstr>
      <vt:lpstr>Classification And Regression Trees - Python</vt:lpstr>
      <vt:lpstr>DT Advantages/Disadvantages </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Microsoft Office User</cp:lastModifiedBy>
  <cp:revision>376</cp:revision>
  <dcterms:created xsi:type="dcterms:W3CDTF">2010-04-12T23:12:02Z</dcterms:created>
  <dcterms:modified xsi:type="dcterms:W3CDTF">2019-02-20T14:36:17Z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